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Lato" panose="020F0502020204030203" pitchFamily="34" charset="77"/>
      <p:regular r:id="rId16"/>
      <p:bold r:id="rId17"/>
      <p:italic r:id="rId18"/>
      <p:boldItalic r:id="rId19"/>
    </p:embeddedFont>
    <p:embeddedFont>
      <p:font typeface="Montserrat" pitchFamily="2" charset="77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>
      <p:cViewPr varScale="1">
        <p:scale>
          <a:sx n="120" d="100"/>
          <a:sy n="120" d="100"/>
        </p:scale>
        <p:origin x="8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6f757f8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6f757f8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5d0269225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45d0269225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5c6ab270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5c6ab270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45d0269225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45d0269225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5d026922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5d026922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5d026922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5d026922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5d026922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5d026922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46f757f8f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46f757f8f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5d026922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5d026922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6f757f8f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6f757f8f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5d026922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5d026922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6f757f8f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6f757f8f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msl.instructure.com/courses/46805/users/3045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taginspector.com/data-governance-tools/" TargetMode="External"/><Relationship Id="rId13" Type="http://schemas.openxmlformats.org/officeDocument/2006/relationships/hyperlink" Target="https://dbhids.org/wp-content/uploads/2017/09/OCIO_DBHIDS-Data-Governance-Framework-Implementation-Plan-v1.pdf" TargetMode="External"/><Relationship Id="rId3" Type="http://schemas.openxmlformats.org/officeDocument/2006/relationships/hyperlink" Target="https://www.sas.com/en_us/insights/articles/data-management/what-is-a-data-governance-framework.html" TargetMode="External"/><Relationship Id="rId7" Type="http://schemas.openxmlformats.org/officeDocument/2006/relationships/hyperlink" Target="https://www.computerworld.com/article/3032333/enterprise-architecture/data-governance-so-mom-can-understand.html" TargetMode="External"/><Relationship Id="rId12" Type="http://schemas.openxmlformats.org/officeDocument/2006/relationships/hyperlink" Target="https://www.manufacturing.net/article/2017/09/10-steps-creating-successful-data-governance-strateg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sHPY8zIhy60" TargetMode="External"/><Relationship Id="rId11" Type="http://schemas.openxmlformats.org/officeDocument/2006/relationships/hyperlink" Target="https://blogs.oracle.com/financialservices/five-key-questions-for-your-bcbs-239-data-governance-strategy" TargetMode="External"/><Relationship Id="rId5" Type="http://schemas.openxmlformats.org/officeDocument/2006/relationships/hyperlink" Target="http://egovstandards.gov.in/sites/default/files/oea-best-practices-data-gov-400760.pdf" TargetMode="External"/><Relationship Id="rId10" Type="http://schemas.openxmlformats.org/officeDocument/2006/relationships/hyperlink" Target="https://www.bluecrossnc.com/about-us/governance-and-leadership" TargetMode="External"/><Relationship Id="rId4" Type="http://schemas.openxmlformats.org/officeDocument/2006/relationships/hyperlink" Target="https://www.edq.com/blog/best-practices-in-data-governance/" TargetMode="External"/><Relationship Id="rId9" Type="http://schemas.openxmlformats.org/officeDocument/2006/relationships/hyperlink" Target="https://www.datamation.com/big-data/top-10-data-governance-solutions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l.acm.org/citation.cfm?id=1806449" TargetMode="External"/><Relationship Id="rId13" Type="http://schemas.openxmlformats.org/officeDocument/2006/relationships/hyperlink" Target="https://ieeexplore.ieee.org/abstract/document/7545932" TargetMode="External"/><Relationship Id="rId3" Type="http://schemas.openxmlformats.org/officeDocument/2006/relationships/hyperlink" Target="https://www.sciencedirect.com/science/article/pii/S0268401216309021" TargetMode="External"/><Relationship Id="rId7" Type="http://schemas.openxmlformats.org/officeDocument/2006/relationships/hyperlink" Target="https://dl.acm.org/citation.cfm?id=1629210" TargetMode="External"/><Relationship Id="rId12" Type="http://schemas.openxmlformats.org/officeDocument/2006/relationships/hyperlink" Target="https://www.alexandria.unisg.ch/214034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isel.aisnet.org/cgi/viewcontent.cgi?article=1110&amp;context=acis2007" TargetMode="External"/><Relationship Id="rId11" Type="http://schemas.openxmlformats.org/officeDocument/2006/relationships/hyperlink" Target="https://search.proquest.com/openview/7f4089649cbe9d03ff7a8d2e9206caf9/1?pq-origsite=gscholar&amp;cbl=51938" TargetMode="External"/><Relationship Id="rId5" Type="http://schemas.openxmlformats.org/officeDocument/2006/relationships/hyperlink" Target="https://www.sciencedirect.com/science/article/pii/S0167923603001209" TargetMode="External"/><Relationship Id="rId10" Type="http://schemas.openxmlformats.org/officeDocument/2006/relationships/hyperlink" Target="https://www.alexandria.unisg.ch/213308/" TargetMode="External"/><Relationship Id="rId4" Type="http://schemas.openxmlformats.org/officeDocument/2006/relationships/hyperlink" Target="https://dl.acm.org/citation.cfm?id=3211955" TargetMode="External"/><Relationship Id="rId9" Type="http://schemas.openxmlformats.org/officeDocument/2006/relationships/hyperlink" Target="https://aisel.aisnet.org/cgi/viewcontent.cgi?referer=https://scholar.google.com/&amp;httpsredir=1&amp;article=1271&amp;amp;context=ecis201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HPY8zIhy6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3732825" y="939225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i="1" u="sng"/>
              <a:t>Data Governance</a:t>
            </a:r>
            <a:endParaRPr sz="6000" i="1" u="sng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683975" y="3324925"/>
            <a:ext cx="2494800" cy="8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bg1"/>
                </a:solidFill>
              </a:rPr>
              <a:t>David Haffner </a:t>
            </a:r>
            <a:endParaRPr sz="2400" dirty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chemeClr val="bg1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Velly Duverny</a:t>
            </a:r>
            <a:endParaRPr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7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Data Governance Solutions</a:t>
            </a:r>
            <a:endParaRPr sz="3000" u="sng"/>
          </a:p>
        </p:txBody>
      </p:sp>
      <p:sp>
        <p:nvSpPr>
          <p:cNvPr id="190" name="Google Shape;190;p22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Amazon Web Services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IBM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 Microsoft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Oracle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SAP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Teradata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Cloudera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Dell Boomi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SAS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TIBCO Software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Data Governance Tools</a:t>
            </a:r>
            <a:endParaRPr sz="3000" u="sng"/>
          </a:p>
        </p:txBody>
      </p:sp>
      <p:sp>
        <p:nvSpPr>
          <p:cNvPr id="197" name="Google Shape;197;p2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Tag inspector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Acaveo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Agility</a:t>
            </a:r>
            <a:endParaRPr sz="1800"/>
          </a:p>
          <a:p>
            <a:pPr marL="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0" algn="l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8" name="Google Shape;198;p23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Alfresco one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Alteryx designer</a:t>
            </a:r>
            <a:endParaRPr sz="1800"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Asigra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4"/>
          <p:cNvSpPr txBox="1">
            <a:spLocks noGrp="1"/>
          </p:cNvSpPr>
          <p:nvPr>
            <p:ph type="title"/>
          </p:nvPr>
        </p:nvSpPr>
        <p:spPr>
          <a:xfrm>
            <a:off x="1297500" y="1042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References  (Non-Refereed)</a:t>
            </a:r>
            <a:endParaRPr u="sng"/>
          </a:p>
        </p:txBody>
      </p:sp>
      <p:sp>
        <p:nvSpPr>
          <p:cNvPr id="204" name="Google Shape;204;p24"/>
          <p:cNvSpPr txBox="1">
            <a:spLocks noGrp="1"/>
          </p:cNvSpPr>
          <p:nvPr>
            <p:ph type="body" idx="1"/>
          </p:nvPr>
        </p:nvSpPr>
        <p:spPr>
          <a:xfrm>
            <a:off x="1052400" y="1403500"/>
            <a:ext cx="72840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https://www.sas.com/en_us/insights/articles/data-management/what-is-a-data-governance-framework.html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https://www.edq.com/blog/best-practices-in-data-governance/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5"/>
              </a:rPr>
              <a:t>http://egovstandards.gov.in/sites/default/files/oea-best-practices-data-gov-400760.pdf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https://www.youtube.com/watch?v=sHPY8zIhy60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https://www.computerworld.com/article/3032333/enterprise-architecture/data-governance-so-mom-can-understand.html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accent5"/>
                </a:solidFill>
                <a:hlinkClick r:id="rId8"/>
              </a:rPr>
              <a:t>https://taginspector.com/data-governance-tools/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accent5"/>
                </a:solidFill>
                <a:hlinkClick r:id="rId9"/>
              </a:rPr>
              <a:t>https://www.datamation.com/big-data/top-10-data-governance-solutions.html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0"/>
              </a:rPr>
              <a:t>https://www.bluecrossnc.com/about-us/governance-and-leadership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1"/>
              </a:rPr>
              <a:t>https://blogs.oracle.com/financialservices/five-key-questions-for-your-bcbs-239-data-governance-strategy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2"/>
              </a:rPr>
              <a:t>https://www.manufacturing.net/article/2017/09/10-steps-creating-successful-data-governance-strategy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3"/>
              </a:rPr>
              <a:t>https://dbhids.org/wp-content/uploads/2017/09/OCIO_DBHIDS-Data-Governance-Framework-Implementation-Plan-v1.pdf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References (Refereed)</a:t>
            </a:r>
            <a:endParaRPr u="sng"/>
          </a:p>
        </p:txBody>
      </p:sp>
      <p:sp>
        <p:nvSpPr>
          <p:cNvPr id="210" name="Google Shape;210;p25"/>
          <p:cNvSpPr txBox="1">
            <a:spLocks noGrp="1"/>
          </p:cNvSpPr>
          <p:nvPr>
            <p:ph type="body" idx="1"/>
          </p:nvPr>
        </p:nvSpPr>
        <p:spPr>
          <a:xfrm>
            <a:off x="1297500" y="1116150"/>
            <a:ext cx="7038900" cy="35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https://www.sciencedirect.com/science/article/pii/S0268401216309021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https://dl.acm.org/citation.cfm?id=3211955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https://www.sciencedirect.com/science/article/pii/S0167923603001209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https://aisel.aisnet.org/cgi/viewcontent.cgi?article=1110&amp;context=acis2007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https://dl.acm.org/citation.cfm?id=1629210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8"/>
              </a:rPr>
              <a:t>https://dl.acm.org/citation.cfm?id=1806449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9"/>
              </a:rPr>
              <a:t>https://aisel.aisnet.org/cgi/viewcontent.cgi?referer=https://scholar.google.com/&amp;httpsredir=1&amp;article=1271&amp;amp;context=ecis2011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0"/>
              </a:rPr>
              <a:t>https://www.alexandria.unisg.ch/213308/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1"/>
              </a:rPr>
              <a:t>https://search.proquest.com/openview/7f4089649cbe9d03ff7a8d2e9206caf9/1?pq-origsite=gscholar&amp;cbl=51938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2"/>
              </a:rPr>
              <a:t>https://www.alexandria.unisg.ch/214034/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 u="sng">
                <a:solidFill>
                  <a:schemeClr val="hlink"/>
                </a:solidFill>
                <a:hlinkClick r:id="rId13"/>
              </a:rPr>
              <a:t>https://ieeexplore.ieee.org/abstract/document/7545932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28230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u="sng"/>
              <a:t>Agenda</a:t>
            </a:r>
            <a:endParaRPr sz="4800" u="sng"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7500" y="1307850"/>
            <a:ext cx="7038900" cy="3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What is Data Governance</a:t>
            </a:r>
            <a:endParaRPr sz="18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Data Governance Video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in Business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Creating a Data Warehouse with Governance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Blue Cross Blue Shield of North Carolina (BCBSNC)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Solutions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Tools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277425" y="270150"/>
            <a:ext cx="64293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/>
              <a:t>What is Data Governance?</a:t>
            </a:r>
            <a:endParaRPr sz="3600" u="sng"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97700" y="1429775"/>
            <a:ext cx="3840300" cy="35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is a set of practices and concepts which prioritize and organize data, as well as the enforcement of policies around data, while following various regulations and curtailing poor data practices.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Still relatively new idea to business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is here to stay</a:t>
            </a:r>
            <a:br>
              <a:rPr lang="en" sz="1600"/>
            </a:br>
            <a:br>
              <a:rPr lang="en" sz="1600"/>
            </a:br>
            <a:br>
              <a:rPr lang="en" sz="1600"/>
            </a:b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pic>
        <p:nvPicPr>
          <p:cNvPr id="148" name="Google Shape;148;p15"/>
          <p:cNvPicPr preferRelativeResize="0"/>
          <p:nvPr/>
        </p:nvPicPr>
        <p:blipFill rotWithShape="1">
          <a:blip r:embed="rId3">
            <a:alphaModFix/>
          </a:blip>
          <a:srcRect r="2685"/>
          <a:stretch/>
        </p:blipFill>
        <p:spPr>
          <a:xfrm>
            <a:off x="3938000" y="1429775"/>
            <a:ext cx="5017201" cy="3323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body" idx="1"/>
          </p:nvPr>
        </p:nvSpPr>
        <p:spPr>
          <a:xfrm>
            <a:off x="2178975" y="3949475"/>
            <a:ext cx="50196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/>
              <a:t>Understanding Data Governance</a:t>
            </a:r>
            <a:endParaRPr sz="2400" u="sng"/>
          </a:p>
        </p:txBody>
      </p:sp>
      <p:pic>
        <p:nvPicPr>
          <p:cNvPr id="154" name="Google Shape;154;p16" descr="Understand what problems a Data Governance program is intended to solve and why the Business Users must own it. Also learn some sample roles that each group might need to play.&#10;http://www.intricity.com/data-governance/what-is-data-governance/&#10;&#10;To Talk with a Specialist go to:&#10;http://www.intricity.com/intricity101/" title="What is Data Governance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524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Data Governance in Business</a:t>
            </a:r>
            <a:endParaRPr sz="3000" u="sng"/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1"/>
          </p:nvPr>
        </p:nvSpPr>
        <p:spPr>
          <a:xfrm>
            <a:off x="1017625" y="1307850"/>
            <a:ext cx="7899000" cy="33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</a:pPr>
            <a:r>
              <a:rPr lang="en" sz="1600"/>
              <a:t>Current data governance techniques are very labor-intensive</a:t>
            </a:r>
            <a:endParaRPr sz="1600"/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</a:pPr>
            <a:r>
              <a:rPr lang="en" sz="1600"/>
              <a:t> Teams of employees from different departments, typically rely on best practices to transform business policies to data governance regulations. </a:t>
            </a:r>
            <a:br>
              <a:rPr lang="en" sz="1600"/>
            </a:br>
            <a:endParaRPr sz="1600"/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</a:pPr>
            <a:r>
              <a:rPr lang="en" sz="1600"/>
              <a:t>Current approaches do not scale to the complexity and variety of data as an increasing number of data requirements, use cases, applications, tools and systems come into play. 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Quality over Quantity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Open Data allows for business innovation.</a:t>
            </a:r>
            <a:endParaRPr sz="1600"/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</a:pPr>
            <a:r>
              <a:rPr lang="en" sz="1400"/>
              <a:t>Quality Data may be hard to come by; lack of metadata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8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Data Governance in Business</a:t>
            </a:r>
            <a:endParaRPr sz="3000" u="sng"/>
          </a:p>
        </p:txBody>
      </p:sp>
      <p:sp>
        <p:nvSpPr>
          <p:cNvPr id="166" name="Google Shape;166;p18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Organizations have recently turned to consumer data to improve their business strategies.</a:t>
            </a:r>
            <a:endParaRPr sz="16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Businesses are treating data as assets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Management-level people are using this data to reconstruct their business models </a:t>
            </a:r>
            <a:br>
              <a:rPr lang="en" sz="1400"/>
            </a:br>
            <a:endParaRPr sz="14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Artificial intelligence, AI, is being used to: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Improve discoverability (Data Assets)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 Quality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Compliance</a:t>
            </a:r>
            <a:br>
              <a:rPr lang="en" sz="1600"/>
            </a:b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Data governance models differ based on the business.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Blue Cross Blue Shield of North Carolina</a:t>
            </a:r>
            <a:endParaRPr sz="3000" u="sng"/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33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Blue Cross Blue Shield of North Carolina (BCBSNC) is the largest health insurer in North Carolina serving 2.8 million members</a:t>
            </a:r>
            <a:br>
              <a:rPr lang="en" sz="1400"/>
            </a:b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BCBSNC views being customer-focused as an important element for their data governance systems</a:t>
            </a:r>
            <a:br>
              <a:rPr lang="en" sz="1400"/>
            </a:b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Blue Cross Blue Shield of North Carolina (BCBSNC) was recognized by Transforming Data with Intelligence, TDWI, for best practices in data warehousing governance. </a:t>
            </a:r>
            <a:br>
              <a:rPr lang="en" sz="1400"/>
            </a:b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Ever-changing health care regulations causes BCBSNC to constantly change their data governance system. (HIPAA)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>
            <a:spLocks noGrp="1"/>
          </p:cNvSpPr>
          <p:nvPr>
            <p:ph type="title"/>
          </p:nvPr>
        </p:nvSpPr>
        <p:spPr>
          <a:xfrm>
            <a:off x="1247050" y="212225"/>
            <a:ext cx="72933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 dirty="0"/>
              <a:t>Processes of Data Governance</a:t>
            </a:r>
            <a:endParaRPr sz="3000" u="sng" dirty="0"/>
          </a:p>
        </p:txBody>
      </p:sp>
      <p:sp>
        <p:nvSpPr>
          <p:cNvPr id="178" name="Google Shape;178;p20"/>
          <p:cNvSpPr txBox="1">
            <a:spLocks noGrp="1"/>
          </p:cNvSpPr>
          <p:nvPr>
            <p:ph type="body" idx="1"/>
          </p:nvPr>
        </p:nvSpPr>
        <p:spPr>
          <a:xfrm>
            <a:off x="698965" y="1437700"/>
            <a:ext cx="79881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Must address many processes</a:t>
            </a:r>
            <a:r>
              <a:rPr lang="en" sz="1400" dirty="0"/>
              <a:t>: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" sz="1600" dirty="0"/>
              <a:t>Identifying business needs: Reasons for developing warehouse</a:t>
            </a:r>
            <a:br>
              <a:rPr lang="en" sz="1400" dirty="0"/>
            </a:br>
            <a:r>
              <a:rPr lang="en" sz="1400" dirty="0"/>
              <a:t>a)  Improve communication &amp; information sharing between departments in a business</a:t>
            </a:r>
            <a:br>
              <a:rPr lang="en" sz="1400" dirty="0"/>
            </a:br>
            <a:r>
              <a:rPr lang="en" sz="1400" dirty="0"/>
              <a:t>b)  The business departments must take charge of creating the data warehouse; not the IS/IT department</a:t>
            </a:r>
            <a:br>
              <a:rPr lang="en" sz="1400" dirty="0"/>
            </a:b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en" sz="1600" dirty="0"/>
              <a:t>Align warehouse model with company goals. </a:t>
            </a:r>
            <a:br>
              <a:rPr lang="en" sz="1400" dirty="0"/>
            </a:br>
            <a:r>
              <a:rPr lang="en" sz="1400" dirty="0"/>
              <a:t>a)  System must support business needs</a:t>
            </a:r>
            <a:br>
              <a:rPr lang="en" sz="1400" dirty="0"/>
            </a:br>
            <a:r>
              <a:rPr lang="en" sz="1400" dirty="0"/>
              <a:t>b)  Maintenance is an ongoing process</a:t>
            </a:r>
            <a:br>
              <a:rPr lang="en" sz="1400" dirty="0"/>
            </a:br>
            <a:endParaRPr sz="14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en" sz="1600" dirty="0"/>
              <a:t>Determine information requirements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>
            <a:spLocks noGrp="1"/>
          </p:cNvSpPr>
          <p:nvPr>
            <p:ph type="title"/>
          </p:nvPr>
        </p:nvSpPr>
        <p:spPr>
          <a:xfrm>
            <a:off x="1247050" y="212225"/>
            <a:ext cx="72933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 dirty="0"/>
              <a:t>Processes of Data Governance</a:t>
            </a:r>
            <a:endParaRPr sz="3000" u="sng" dirty="0"/>
          </a:p>
        </p:txBody>
      </p:sp>
      <p:sp>
        <p:nvSpPr>
          <p:cNvPr id="184" name="Google Shape;184;p21"/>
          <p:cNvSpPr txBox="1">
            <a:spLocks noGrp="1"/>
          </p:cNvSpPr>
          <p:nvPr>
            <p:ph type="body" idx="1"/>
          </p:nvPr>
        </p:nvSpPr>
        <p:spPr>
          <a:xfrm>
            <a:off x="725950" y="1404819"/>
            <a:ext cx="7814400" cy="3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4</a:t>
            </a:r>
            <a:r>
              <a:rPr lang="en" sz="1600" dirty="0"/>
              <a:t>)  Setting Priorities</a:t>
            </a:r>
            <a:br>
              <a:rPr lang="en" sz="1600" dirty="0"/>
            </a:br>
            <a:r>
              <a:rPr lang="en" sz="1600" dirty="0"/>
              <a:t>	</a:t>
            </a:r>
            <a:r>
              <a:rPr lang="en" sz="1400" dirty="0"/>
              <a:t>a)  Prototype should have one or few subject areas</a:t>
            </a:r>
            <a:br>
              <a:rPr lang="en" sz="1400" dirty="0"/>
            </a:br>
            <a:r>
              <a:rPr lang="en" sz="1400" dirty="0"/>
              <a:t>	b)  As business continues to grow; subject areas and user may grow.</a:t>
            </a:r>
            <a:endParaRPr sz="14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/>
              <a:t>5)  Establishing Data Definitions &amp; models</a:t>
            </a:r>
            <a:br>
              <a:rPr lang="en" sz="1600" dirty="0"/>
            </a:br>
            <a:r>
              <a:rPr lang="en" sz="1600" dirty="0"/>
              <a:t>	a)  What data definitions to use?</a:t>
            </a:r>
            <a:br>
              <a:rPr lang="en" sz="1600" dirty="0"/>
            </a:br>
            <a:r>
              <a:rPr lang="en" sz="1600" dirty="0"/>
              <a:t>	b)  What model is most efficient and effect for running queries.</a:t>
            </a:r>
            <a:endParaRPr sz="1600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/>
              <a:t>6)  Maintaining Data Quality.</a:t>
            </a:r>
            <a:br>
              <a:rPr lang="en" sz="1600" dirty="0"/>
            </a:br>
            <a:r>
              <a:rPr lang="en" sz="1600" dirty="0"/>
              <a:t>	a) As said earlier, Businesses want quality information over quantity.</a:t>
            </a:r>
            <a:br>
              <a:rPr lang="en" sz="1600" dirty="0"/>
            </a:br>
            <a:r>
              <a:rPr lang="en" sz="1600" dirty="0"/>
              <a:t>	b)  Data quality will always have to be monitored and require immediate attention when their appear</a:t>
            </a:r>
            <a:endParaRPr sz="16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Macintosh PowerPoint</Application>
  <PresentationFormat>On-screen Show (16:9)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Montserrat</vt:lpstr>
      <vt:lpstr>Lato</vt:lpstr>
      <vt:lpstr>Focus</vt:lpstr>
      <vt:lpstr>Data Governance</vt:lpstr>
      <vt:lpstr>Agenda</vt:lpstr>
      <vt:lpstr>What is Data Governance?</vt:lpstr>
      <vt:lpstr>PowerPoint Presentation</vt:lpstr>
      <vt:lpstr>Data Governance in Business</vt:lpstr>
      <vt:lpstr>Data Governance in Business</vt:lpstr>
      <vt:lpstr>Blue Cross Blue Shield of North Carolina</vt:lpstr>
      <vt:lpstr>Processes of Data Governance</vt:lpstr>
      <vt:lpstr>Processes of Data Governance</vt:lpstr>
      <vt:lpstr>Data Governance Solutions</vt:lpstr>
      <vt:lpstr>Data Governance Tools</vt:lpstr>
      <vt:lpstr>References  (Non-Refereed)</vt:lpstr>
      <vt:lpstr>References (Refereed)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Governance</dc:title>
  <cp:lastModifiedBy>Haffner, David N. (UMSL-Student)</cp:lastModifiedBy>
  <cp:revision>1</cp:revision>
  <dcterms:modified xsi:type="dcterms:W3CDTF">2018-11-14T03:04:17Z</dcterms:modified>
</cp:coreProperties>
</file>